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81" r:id="rId18"/>
    <p:sldId id="283" r:id="rId19"/>
    <p:sldId id="280" r:id="rId20"/>
    <p:sldId id="273" r:id="rId21"/>
    <p:sldId id="274" r:id="rId22"/>
    <p:sldId id="275" r:id="rId23"/>
    <p:sldId id="276" r:id="rId24"/>
    <p:sldId id="277" r:id="rId25"/>
    <p:sldId id="278" r:id="rId26"/>
    <p:sldId id="27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02" y="-15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547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39AB8A-6D3A-400A-8BDA-FD0A150D7C6C}" type="datetimeFigureOut">
              <a:rPr lang="en-US" smtClean="0"/>
              <a:pPr/>
              <a:t>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9AB8A-6D3A-400A-8BDA-FD0A150D7C6C}" type="datetimeFigureOut">
              <a:rPr lang="en-US" smtClean="0"/>
              <a:pPr/>
              <a:t>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9AB8A-6D3A-400A-8BDA-FD0A150D7C6C}" type="datetimeFigureOut">
              <a:rPr lang="en-US" smtClean="0"/>
              <a:pPr/>
              <a:t>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9AB8A-6D3A-400A-8BDA-FD0A150D7C6C}" type="datetimeFigureOut">
              <a:rPr lang="en-US" smtClean="0"/>
              <a:pPr/>
              <a:t>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39AB8A-6D3A-400A-8BDA-FD0A150D7C6C}" type="datetimeFigureOut">
              <a:rPr lang="en-US" smtClean="0"/>
              <a:pPr/>
              <a:t>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39AB8A-6D3A-400A-8BDA-FD0A150D7C6C}" type="datetimeFigureOut">
              <a:rPr lang="en-US" smtClean="0"/>
              <a:pPr/>
              <a:t>1/29/2012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39AB8A-6D3A-400A-8BDA-FD0A150D7C6C}" type="datetimeFigureOut">
              <a:rPr lang="en-US" smtClean="0"/>
              <a:pPr/>
              <a:t>1/29/2012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39AB8A-6D3A-400A-8BDA-FD0A150D7C6C}" type="datetimeFigureOut">
              <a:rPr lang="en-US" smtClean="0"/>
              <a:pPr/>
              <a:t>1/29/2012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9AB8A-6D3A-400A-8BDA-FD0A150D7C6C}" type="datetimeFigureOut">
              <a:rPr lang="en-US" smtClean="0"/>
              <a:pPr/>
              <a:t>1/29/2012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9AB8A-6D3A-400A-8BDA-FD0A150D7C6C}" type="datetimeFigureOut">
              <a:rPr lang="en-US" smtClean="0"/>
              <a:pPr/>
              <a:t>1/29/2012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9AB8A-6D3A-400A-8BDA-FD0A150D7C6C}" type="datetimeFigureOut">
              <a:rPr lang="en-US" smtClean="0"/>
              <a:pPr/>
              <a:t>1/29/2012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9AB8A-6D3A-400A-8BDA-FD0A150D7C6C}" type="datetimeFigureOut">
              <a:rPr lang="en-US" smtClean="0"/>
              <a:pPr/>
              <a:t>1/29/2012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A66C0-3230-4E16-B326-3A7DAF3195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85800"/>
            <a:ext cx="7772400" cy="2971800"/>
          </a:xfrm>
        </p:spPr>
        <p:txBody>
          <a:bodyPr/>
          <a:lstStyle/>
          <a:p>
            <a:pPr eaLnBrk="1" hangingPunct="1">
              <a:defRPr/>
            </a:pPr>
            <a:r>
              <a:rPr lang="en-US" sz="4800" smtClean="0">
                <a:solidFill>
                  <a:srgbClr val="006600"/>
                </a:solidFill>
                <a:effectLst>
                  <a:outerShdw blurRad="38100" dist="38100" dir="2700000" algn="tl">
                    <a:srgbClr val="C0C0C0"/>
                  </a:outerShdw>
                </a:effectLst>
                <a:latin typeface="Comic Sans MS" pitchFamily="66" charset="0"/>
              </a:rPr>
              <a:t>CASE MANAGEMENT</a:t>
            </a:r>
            <a:br>
              <a:rPr lang="en-US" sz="4800" smtClean="0">
                <a:solidFill>
                  <a:srgbClr val="006600"/>
                </a:solidFill>
                <a:effectLst>
                  <a:outerShdw blurRad="38100" dist="38100" dir="2700000" algn="tl">
                    <a:srgbClr val="C0C0C0"/>
                  </a:outerShdw>
                </a:effectLst>
                <a:latin typeface="Comic Sans MS" pitchFamily="66" charset="0"/>
              </a:rPr>
            </a:br>
            <a:r>
              <a:rPr lang="en-US" sz="4800" smtClean="0">
                <a:solidFill>
                  <a:srgbClr val="006600"/>
                </a:solidFill>
                <a:effectLst>
                  <a:outerShdw blurRad="38100" dist="38100" dir="2700000" algn="tl">
                    <a:srgbClr val="C0C0C0"/>
                  </a:outerShdw>
                </a:effectLst>
                <a:latin typeface="Comic Sans MS" pitchFamily="66" charset="0"/>
              </a:rPr>
              <a:t>&amp;</a:t>
            </a:r>
            <a:br>
              <a:rPr lang="en-US" sz="4800" smtClean="0">
                <a:solidFill>
                  <a:srgbClr val="006600"/>
                </a:solidFill>
                <a:effectLst>
                  <a:outerShdw blurRad="38100" dist="38100" dir="2700000" algn="tl">
                    <a:srgbClr val="C0C0C0"/>
                  </a:outerShdw>
                </a:effectLst>
                <a:latin typeface="Comic Sans MS" pitchFamily="66" charset="0"/>
              </a:rPr>
            </a:br>
            <a:r>
              <a:rPr lang="en-US" sz="4800" smtClean="0">
                <a:solidFill>
                  <a:srgbClr val="006600"/>
                </a:solidFill>
                <a:effectLst>
                  <a:outerShdw blurRad="38100" dist="38100" dir="2700000" algn="tl">
                    <a:srgbClr val="C0C0C0"/>
                  </a:outerShdw>
                </a:effectLst>
                <a:latin typeface="Comic Sans MS" pitchFamily="66" charset="0"/>
              </a:rPr>
              <a:t>COURT MANAGEMENT</a:t>
            </a:r>
          </a:p>
        </p:txBody>
      </p:sp>
      <p:sp>
        <p:nvSpPr>
          <p:cNvPr id="2051" name="Rectangle 3"/>
          <p:cNvSpPr>
            <a:spLocks noGrp="1" noChangeArrowheads="1"/>
          </p:cNvSpPr>
          <p:nvPr>
            <p:ph type="subTitle" idx="1"/>
          </p:nvPr>
        </p:nvSpPr>
        <p:spPr>
          <a:xfrm>
            <a:off x="1371600" y="4800600"/>
            <a:ext cx="6400800" cy="838200"/>
          </a:xfrm>
        </p:spPr>
        <p:txBody>
          <a:bodyPr/>
          <a:lstStyle/>
          <a:p>
            <a:pPr algn="r" eaLnBrk="1" hangingPunct="1"/>
            <a:r>
              <a:rPr lang="en-US" smtClean="0">
                <a:solidFill>
                  <a:srgbClr val="006600"/>
                </a:solidFill>
              </a:rPr>
              <a:t>- Roshan Dalvi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quote9"/>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quote10"/>
          <p:cNvPicPr>
            <a:picLocks noChangeAspect="1" noChangeArrowheads="1"/>
          </p:cNvPicPr>
          <p:nvPr/>
        </p:nvPicPr>
        <p:blipFill>
          <a:blip r:embed="rId2" cstate="print"/>
          <a:srcRect/>
          <a:stretch>
            <a:fillRect/>
          </a:stretch>
        </p:blipFill>
        <p:spPr bwMode="auto">
          <a:xfrm>
            <a:off x="0" y="0"/>
            <a:ext cx="9144000" cy="6907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quote11"/>
          <p:cNvPicPr>
            <a:picLocks noChangeAspect="1" noChangeArrowheads="1"/>
          </p:cNvPicPr>
          <p:nvPr/>
        </p:nvPicPr>
        <p:blipFill>
          <a:blip r:embed="rId2" cstate="print"/>
          <a:srcRect/>
          <a:stretch>
            <a:fillRect/>
          </a:stretch>
        </p:blipFill>
        <p:spPr bwMode="auto">
          <a:xfrm>
            <a:off x="2303463" y="93663"/>
            <a:ext cx="4535487" cy="6670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792162"/>
          </a:xfrm>
        </p:spPr>
        <p:txBody>
          <a:bodyPr/>
          <a:lstStyle/>
          <a:p>
            <a:pPr eaLnBrk="1" hangingPunct="1">
              <a:defRPr/>
            </a:pPr>
            <a:r>
              <a:rPr lang="en-US" smtClean="0">
                <a:effectLst>
                  <a:outerShdw blurRad="38100" dist="38100" dir="2700000" algn="tl">
                    <a:srgbClr val="C0C0C0"/>
                  </a:outerShdw>
                </a:effectLst>
              </a:rPr>
              <a:t>MANAGEMENT</a:t>
            </a:r>
          </a:p>
        </p:txBody>
      </p:sp>
      <p:sp>
        <p:nvSpPr>
          <p:cNvPr id="14339" name="Rectangle 3"/>
          <p:cNvSpPr>
            <a:spLocks noGrp="1" noChangeArrowheads="1"/>
          </p:cNvSpPr>
          <p:nvPr>
            <p:ph type="body" idx="1"/>
          </p:nvPr>
        </p:nvSpPr>
        <p:spPr>
          <a:xfrm>
            <a:off x="381000" y="1371600"/>
            <a:ext cx="8305800" cy="3733800"/>
          </a:xfrm>
        </p:spPr>
        <p:txBody>
          <a:bodyPr/>
          <a:lstStyle/>
          <a:p>
            <a:pPr eaLnBrk="1" hangingPunct="1">
              <a:lnSpc>
                <a:spcPct val="90000"/>
              </a:lnSpc>
            </a:pPr>
            <a:r>
              <a:rPr lang="en-US" smtClean="0"/>
              <a:t>Elements of management</a:t>
            </a:r>
          </a:p>
          <a:p>
            <a:pPr lvl="1" eaLnBrk="1" hangingPunct="1">
              <a:lnSpc>
                <a:spcPct val="90000"/>
              </a:lnSpc>
            </a:pPr>
            <a:r>
              <a:rPr lang="en-US" smtClean="0"/>
              <a:t>Planning</a:t>
            </a:r>
          </a:p>
          <a:p>
            <a:pPr lvl="1" eaLnBrk="1" hangingPunct="1">
              <a:lnSpc>
                <a:spcPct val="90000"/>
              </a:lnSpc>
            </a:pPr>
            <a:r>
              <a:rPr lang="en-US" smtClean="0"/>
              <a:t>Organising</a:t>
            </a:r>
          </a:p>
          <a:p>
            <a:pPr lvl="1" eaLnBrk="1" hangingPunct="1">
              <a:lnSpc>
                <a:spcPct val="90000"/>
              </a:lnSpc>
            </a:pPr>
            <a:r>
              <a:rPr lang="en-US" smtClean="0"/>
              <a:t>Directing</a:t>
            </a:r>
          </a:p>
          <a:p>
            <a:pPr lvl="1" eaLnBrk="1" hangingPunct="1">
              <a:lnSpc>
                <a:spcPct val="90000"/>
              </a:lnSpc>
            </a:pPr>
            <a:r>
              <a:rPr lang="en-US" smtClean="0"/>
              <a:t>Co-ordinating</a:t>
            </a:r>
          </a:p>
          <a:p>
            <a:pPr lvl="1" eaLnBrk="1" hangingPunct="1">
              <a:lnSpc>
                <a:spcPct val="90000"/>
              </a:lnSpc>
            </a:pPr>
            <a:r>
              <a:rPr lang="en-US" smtClean="0"/>
              <a:t>Controlling</a:t>
            </a:r>
          </a:p>
          <a:p>
            <a:pPr lvl="1" eaLnBrk="1" hangingPunct="1">
              <a:lnSpc>
                <a:spcPct val="90000"/>
              </a:lnSpc>
              <a:buFontTx/>
              <a:buNone/>
            </a:pPr>
            <a:r>
              <a:rPr lang="en-US" smtClean="0"/>
              <a:t>As propounded by the Management Guru, Peter Drucker</a:t>
            </a:r>
          </a:p>
        </p:txBody>
      </p:sp>
      <p:sp>
        <p:nvSpPr>
          <p:cNvPr id="14340" name="Text Box 4"/>
          <p:cNvSpPr txBox="1">
            <a:spLocks noChangeArrowheads="1"/>
          </p:cNvSpPr>
          <p:nvPr/>
        </p:nvSpPr>
        <p:spPr bwMode="auto">
          <a:xfrm>
            <a:off x="609600" y="5149850"/>
            <a:ext cx="7924800" cy="1708150"/>
          </a:xfrm>
          <a:prstGeom prst="rect">
            <a:avLst/>
          </a:prstGeom>
          <a:noFill/>
          <a:ln w="9525">
            <a:noFill/>
            <a:miter lim="800000"/>
            <a:headEnd/>
            <a:tailEnd/>
          </a:ln>
        </p:spPr>
        <p:txBody>
          <a:bodyPr>
            <a:spAutoFit/>
          </a:bodyPr>
          <a:lstStyle/>
          <a:p>
            <a:pPr algn="ctr">
              <a:spcBef>
                <a:spcPct val="50000"/>
              </a:spcBef>
            </a:pPr>
            <a:r>
              <a:rPr lang="en-US" sz="2800">
                <a:solidFill>
                  <a:srgbClr val="FF3300"/>
                </a:solidFill>
                <a:latin typeface="Comic Sans MS" pitchFamily="66" charset="0"/>
              </a:rPr>
              <a:t>The best way to predict the future</a:t>
            </a:r>
          </a:p>
          <a:p>
            <a:pPr algn="ctr">
              <a:spcBef>
                <a:spcPct val="50000"/>
              </a:spcBef>
            </a:pPr>
            <a:r>
              <a:rPr lang="en-US" sz="2800">
                <a:solidFill>
                  <a:srgbClr val="FF3300"/>
                </a:solidFill>
                <a:latin typeface="Comic Sans MS" pitchFamily="66" charset="0"/>
              </a:rPr>
              <a:t> is to create it</a:t>
            </a:r>
          </a:p>
          <a:p>
            <a:pPr algn="r">
              <a:spcBef>
                <a:spcPct val="50000"/>
              </a:spcBef>
            </a:pPr>
            <a:r>
              <a:rPr lang="en-US" sz="2400">
                <a:solidFill>
                  <a:srgbClr val="FF3300"/>
                </a:solidFill>
                <a:latin typeface="Comic Sans MS" pitchFamily="66" charset="0"/>
              </a:rPr>
              <a:t>- Peter Drucker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mtClean="0">
                <a:effectLst>
                  <a:outerShdw blurRad="38100" dist="38100" dir="2700000" algn="tl">
                    <a:srgbClr val="C0C0C0"/>
                  </a:outerShdw>
                </a:effectLst>
              </a:rPr>
              <a:t>MANAGEMENT (Contd…)</a:t>
            </a:r>
          </a:p>
        </p:txBody>
      </p:sp>
      <p:sp>
        <p:nvSpPr>
          <p:cNvPr id="15363" name="Rectangle 3"/>
          <p:cNvSpPr>
            <a:spLocks noGrp="1" noChangeArrowheads="1"/>
          </p:cNvSpPr>
          <p:nvPr>
            <p:ph type="body" idx="1"/>
          </p:nvPr>
        </p:nvSpPr>
        <p:spPr>
          <a:xfrm>
            <a:off x="838200" y="1524000"/>
            <a:ext cx="7848600" cy="3581400"/>
          </a:xfrm>
        </p:spPr>
        <p:txBody>
          <a:bodyPr/>
          <a:lstStyle/>
          <a:p>
            <a:pPr eaLnBrk="1" hangingPunct="1">
              <a:lnSpc>
                <a:spcPct val="90000"/>
              </a:lnSpc>
            </a:pPr>
            <a:r>
              <a:rPr lang="en-US" smtClean="0"/>
              <a:t>Relevant aspects of management in the Judiciary</a:t>
            </a:r>
          </a:p>
          <a:p>
            <a:pPr lvl="1" eaLnBrk="1" hangingPunct="1">
              <a:lnSpc>
                <a:spcPct val="90000"/>
              </a:lnSpc>
            </a:pPr>
            <a:r>
              <a:rPr lang="en-US" smtClean="0"/>
              <a:t>Non-value added items</a:t>
            </a:r>
          </a:p>
          <a:p>
            <a:pPr lvl="1" eaLnBrk="1" hangingPunct="1">
              <a:lnSpc>
                <a:spcPct val="90000"/>
              </a:lnSpc>
            </a:pPr>
            <a:r>
              <a:rPr lang="en-US" smtClean="0"/>
              <a:t>Core competence</a:t>
            </a:r>
          </a:p>
          <a:p>
            <a:pPr lvl="1" eaLnBrk="1" hangingPunct="1">
              <a:lnSpc>
                <a:spcPct val="90000"/>
              </a:lnSpc>
            </a:pPr>
            <a:r>
              <a:rPr lang="en-US" smtClean="0"/>
              <a:t>Time Management</a:t>
            </a:r>
          </a:p>
          <a:p>
            <a:pPr lvl="1" eaLnBrk="1" hangingPunct="1">
              <a:lnSpc>
                <a:spcPct val="90000"/>
              </a:lnSpc>
            </a:pPr>
            <a:r>
              <a:rPr lang="en-US" smtClean="0"/>
              <a:t>Procedural simplification</a:t>
            </a:r>
          </a:p>
          <a:p>
            <a:pPr lvl="1" eaLnBrk="1" hangingPunct="1">
              <a:lnSpc>
                <a:spcPct val="90000"/>
              </a:lnSpc>
            </a:pPr>
            <a:r>
              <a:rPr lang="en-US" smtClean="0"/>
              <a:t>Paradigms</a:t>
            </a:r>
          </a:p>
        </p:txBody>
      </p:sp>
      <p:sp>
        <p:nvSpPr>
          <p:cNvPr id="15364" name="Text Box 4"/>
          <p:cNvSpPr txBox="1">
            <a:spLocks noChangeArrowheads="1"/>
          </p:cNvSpPr>
          <p:nvPr/>
        </p:nvSpPr>
        <p:spPr bwMode="auto">
          <a:xfrm>
            <a:off x="990600" y="5638800"/>
            <a:ext cx="7696200" cy="701675"/>
          </a:xfrm>
          <a:prstGeom prst="rect">
            <a:avLst/>
          </a:prstGeom>
          <a:noFill/>
          <a:ln w="9525">
            <a:noFill/>
            <a:miter lim="800000"/>
            <a:headEnd/>
            <a:tailEnd/>
          </a:ln>
        </p:spPr>
        <p:txBody>
          <a:bodyPr>
            <a:spAutoFit/>
          </a:bodyPr>
          <a:lstStyle/>
          <a:p>
            <a:pPr>
              <a:spcBef>
                <a:spcPct val="50000"/>
              </a:spcBef>
            </a:pPr>
            <a:r>
              <a:rPr lang="en-US" sz="4000">
                <a:solidFill>
                  <a:srgbClr val="009900"/>
                </a:solidFill>
                <a:latin typeface="Book Antiqua" pitchFamily="18" charset="0"/>
              </a:rPr>
              <a:t>Think Globally …… Act Locally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792162"/>
          </a:xfrm>
        </p:spPr>
        <p:txBody>
          <a:bodyPr/>
          <a:lstStyle/>
          <a:p>
            <a:pPr eaLnBrk="1" hangingPunct="1">
              <a:defRPr/>
            </a:pPr>
            <a:r>
              <a:rPr lang="en-US" sz="4000" dirty="0" smtClean="0">
                <a:effectLst>
                  <a:outerShdw blurRad="38100" dist="38100" dir="2700000" algn="tl">
                    <a:srgbClr val="C0C0C0"/>
                  </a:outerShdw>
                </a:effectLst>
              </a:rPr>
              <a:t>WHAT IS CASE MANAGEMENT?</a:t>
            </a:r>
          </a:p>
        </p:txBody>
      </p:sp>
      <p:sp>
        <p:nvSpPr>
          <p:cNvPr id="16387" name="Rectangle 3"/>
          <p:cNvSpPr>
            <a:spLocks noGrp="1" noChangeArrowheads="1"/>
          </p:cNvSpPr>
          <p:nvPr>
            <p:ph type="body" idx="1"/>
          </p:nvPr>
        </p:nvSpPr>
        <p:spPr>
          <a:xfrm>
            <a:off x="457200" y="1447800"/>
            <a:ext cx="8229600" cy="3581400"/>
          </a:xfrm>
        </p:spPr>
        <p:txBody>
          <a:bodyPr/>
          <a:lstStyle/>
          <a:p>
            <a:pPr eaLnBrk="1" hangingPunct="1">
              <a:buFontTx/>
              <a:buNone/>
            </a:pPr>
            <a:r>
              <a:rPr lang="en-US" smtClean="0"/>
              <a:t>Practitioners and Judges becoming better at what they do – i. e.,</a:t>
            </a:r>
          </a:p>
          <a:p>
            <a:pPr eaLnBrk="1" hangingPunct="1">
              <a:buFontTx/>
              <a:buNone/>
            </a:pPr>
            <a:endParaRPr lang="en-US" sz="1200" smtClean="0"/>
          </a:p>
          <a:p>
            <a:pPr eaLnBrk="1" hangingPunct="1">
              <a:buFontTx/>
              <a:buNone/>
            </a:pPr>
            <a:r>
              <a:rPr lang="en-US" smtClean="0"/>
              <a:t>Achieving the same end with less resources and in less time. </a:t>
            </a:r>
          </a:p>
          <a:p>
            <a:pPr algn="r" eaLnBrk="1" hangingPunct="1">
              <a:buFontTx/>
              <a:buNone/>
            </a:pPr>
            <a:r>
              <a:rPr lang="en-US" smtClean="0"/>
              <a:t> - Lord Justice Woolf,</a:t>
            </a:r>
          </a:p>
          <a:p>
            <a:pPr algn="r" eaLnBrk="1" hangingPunct="1">
              <a:buFontTx/>
              <a:buNone/>
            </a:pPr>
            <a:r>
              <a:rPr lang="en-US" smtClean="0"/>
              <a:t>Master of the Rolls, UK</a:t>
            </a:r>
          </a:p>
        </p:txBody>
      </p:sp>
      <p:sp>
        <p:nvSpPr>
          <p:cNvPr id="16388" name="Text Box 4"/>
          <p:cNvSpPr txBox="1">
            <a:spLocks noChangeArrowheads="1"/>
          </p:cNvSpPr>
          <p:nvPr/>
        </p:nvSpPr>
        <p:spPr bwMode="auto">
          <a:xfrm>
            <a:off x="990600" y="5334000"/>
            <a:ext cx="7086600" cy="1160463"/>
          </a:xfrm>
          <a:prstGeom prst="rect">
            <a:avLst/>
          </a:prstGeom>
          <a:noFill/>
          <a:ln w="9525">
            <a:noFill/>
            <a:miter lim="800000"/>
            <a:headEnd/>
            <a:tailEnd/>
          </a:ln>
        </p:spPr>
        <p:txBody>
          <a:bodyPr>
            <a:spAutoFit/>
          </a:bodyPr>
          <a:lstStyle/>
          <a:p>
            <a:pPr>
              <a:spcBef>
                <a:spcPct val="50000"/>
              </a:spcBef>
            </a:pPr>
            <a:r>
              <a:rPr lang="en-US" sz="2800" b="1">
                <a:solidFill>
                  <a:srgbClr val="CC3300"/>
                </a:solidFill>
                <a:latin typeface="Century Gothic" pitchFamily="34" charset="0"/>
              </a:rPr>
              <a:t>To be a success  in any thing – </a:t>
            </a:r>
          </a:p>
          <a:p>
            <a:pPr>
              <a:spcBef>
                <a:spcPct val="50000"/>
              </a:spcBef>
            </a:pPr>
            <a:r>
              <a:rPr lang="en-US" sz="2800" b="1">
                <a:solidFill>
                  <a:srgbClr val="CC3300"/>
                </a:solidFill>
                <a:latin typeface="Century Gothic" pitchFamily="34" charset="0"/>
              </a:rPr>
              <a:t>Be Daring …… Be First …… Be Different</a:t>
            </a:r>
          </a:p>
        </p:txBody>
      </p:sp>
      <p:sp>
        <p:nvSpPr>
          <p:cNvPr id="5" name="Oval 4"/>
          <p:cNvSpPr/>
          <p:nvPr/>
        </p:nvSpPr>
        <p:spPr>
          <a:xfrm>
            <a:off x="762000" y="3886200"/>
            <a:ext cx="28194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extBox 5"/>
          <p:cNvSpPr txBox="1">
            <a:spLocks noChangeArrowheads="1"/>
          </p:cNvSpPr>
          <p:nvPr/>
        </p:nvSpPr>
        <p:spPr bwMode="auto">
          <a:xfrm>
            <a:off x="990600" y="4038600"/>
            <a:ext cx="2438400" cy="830263"/>
          </a:xfrm>
          <a:prstGeom prst="rect">
            <a:avLst/>
          </a:prstGeom>
          <a:noFill/>
          <a:ln w="9525">
            <a:noFill/>
            <a:miter lim="800000"/>
            <a:headEnd/>
            <a:tailEnd/>
          </a:ln>
        </p:spPr>
        <p:txBody>
          <a:bodyPr>
            <a:spAutoFit/>
          </a:bodyPr>
          <a:lstStyle/>
          <a:p>
            <a:pPr algn="ctr"/>
            <a:r>
              <a:rPr lang="en-US" sz="2400"/>
              <a:t>How to do </a:t>
            </a:r>
          </a:p>
          <a:p>
            <a:pPr algn="ctr"/>
            <a:r>
              <a:rPr lang="en-US" sz="2400"/>
              <a:t>MORE with less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1000"/>
                                        <p:tgtEl>
                                          <p:spTgt spid="16386"/>
                                        </p:tgtEl>
                                      </p:cBhvr>
                                    </p:animEffect>
                                    <p:anim calcmode="lin" valueType="num">
                                      <p:cBhvr>
                                        <p:cTn id="8" dur="1000" fill="hold"/>
                                        <p:tgtEl>
                                          <p:spTgt spid="16386"/>
                                        </p:tgtEl>
                                        <p:attrNameLst>
                                          <p:attrName>ppt_x</p:attrName>
                                        </p:attrNameLst>
                                      </p:cBhvr>
                                      <p:tavLst>
                                        <p:tav tm="0">
                                          <p:val>
                                            <p:strVal val="#ppt_x"/>
                                          </p:val>
                                        </p:tav>
                                        <p:tav tm="100000">
                                          <p:val>
                                            <p:strVal val="#ppt_x"/>
                                          </p:val>
                                        </p:tav>
                                      </p:tavLst>
                                    </p:anim>
                                    <p:anim calcmode="lin" valueType="num">
                                      <p:cBhvr>
                                        <p:cTn id="9" dur="1000" fill="hold"/>
                                        <p:tgtEl>
                                          <p:spTgt spid="1638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6387">
                                            <p:txEl>
                                              <p:pRg st="0" end="0"/>
                                            </p:txEl>
                                          </p:spTgt>
                                        </p:tgtEl>
                                        <p:attrNameLst>
                                          <p:attrName>style.visibility</p:attrName>
                                        </p:attrNameLst>
                                      </p:cBhvr>
                                      <p:to>
                                        <p:strVal val="visible"/>
                                      </p:to>
                                    </p:set>
                                    <p:animEffect transition="in" filter="blinds(horizontal)">
                                      <p:cBhvr>
                                        <p:cTn id="14" dur="500"/>
                                        <p:tgtEl>
                                          <p:spTgt spid="1638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19" dur="500"/>
                                        <p:tgtEl>
                                          <p:spTgt spid="1638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6387">
                                            <p:txEl>
                                              <p:pRg st="3" end="3"/>
                                            </p:txEl>
                                          </p:spTgt>
                                        </p:tgtEl>
                                        <p:attrNameLst>
                                          <p:attrName>style.visibility</p:attrName>
                                        </p:attrNameLst>
                                      </p:cBhvr>
                                      <p:to>
                                        <p:strVal val="visible"/>
                                      </p:to>
                                    </p:set>
                                    <p:animEffect transition="in" filter="blinds(horizontal)">
                                      <p:cBhvr>
                                        <p:cTn id="24" dur="500"/>
                                        <p:tgtEl>
                                          <p:spTgt spid="16387">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6387">
                                            <p:txEl>
                                              <p:pRg st="4" end="4"/>
                                            </p:txEl>
                                          </p:spTgt>
                                        </p:tgtEl>
                                        <p:attrNameLst>
                                          <p:attrName>style.visibility</p:attrName>
                                        </p:attrNameLst>
                                      </p:cBhvr>
                                      <p:to>
                                        <p:strVal val="visible"/>
                                      </p:to>
                                    </p:set>
                                    <p:animEffect transition="in" filter="blinds(horizontal)">
                                      <p:cBhvr>
                                        <p:cTn id="29" dur="500"/>
                                        <p:tgtEl>
                                          <p:spTgt spid="16387">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circle(in)">
                                      <p:cBhvr>
                                        <p:cTn id="34" dur="1000"/>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circle(in)">
                                      <p:cBhvr>
                                        <p:cTn id="39" dur="1000"/>
                                        <p:tgtEl>
                                          <p:spTgt spid="6"/>
                                        </p:tgtEl>
                                      </p:cBhvr>
                                    </p:animEffect>
                                  </p:childTnLst>
                                </p:cTn>
                              </p:par>
                            </p:childTnLst>
                          </p:cTn>
                        </p:par>
                      </p:childTnLst>
                    </p:cTn>
                  </p:par>
                  <p:par>
                    <p:cTn id="40" fill="hold">
                      <p:stCondLst>
                        <p:cond delay="indefinite"/>
                      </p:stCondLst>
                      <p:childTnLst>
                        <p:par>
                          <p:cTn id="41" fill="hold">
                            <p:stCondLst>
                              <p:cond delay="0"/>
                            </p:stCondLst>
                            <p:childTnLst>
                              <p:par>
                                <p:cTn id="42" presetID="17" presetClass="entr" presetSubtype="10" fill="hold" grpId="0" nodeType="clickEffect">
                                  <p:stCondLst>
                                    <p:cond delay="0"/>
                                  </p:stCondLst>
                                  <p:childTnLst>
                                    <p:set>
                                      <p:cBhvr>
                                        <p:cTn id="43" dur="1" fill="hold">
                                          <p:stCondLst>
                                            <p:cond delay="0"/>
                                          </p:stCondLst>
                                        </p:cTn>
                                        <p:tgtEl>
                                          <p:spTgt spid="16388"/>
                                        </p:tgtEl>
                                        <p:attrNameLst>
                                          <p:attrName>style.visibility</p:attrName>
                                        </p:attrNameLst>
                                      </p:cBhvr>
                                      <p:to>
                                        <p:strVal val="visible"/>
                                      </p:to>
                                    </p:set>
                                    <p:anim calcmode="lin" valueType="num">
                                      <p:cBhvr>
                                        <p:cTn id="44" dur="500" fill="hold"/>
                                        <p:tgtEl>
                                          <p:spTgt spid="16388"/>
                                        </p:tgtEl>
                                        <p:attrNameLst>
                                          <p:attrName>ppt_w</p:attrName>
                                        </p:attrNameLst>
                                      </p:cBhvr>
                                      <p:tavLst>
                                        <p:tav tm="0">
                                          <p:val>
                                            <p:fltVal val="0"/>
                                          </p:val>
                                        </p:tav>
                                        <p:tav tm="100000">
                                          <p:val>
                                            <p:strVal val="#ppt_w"/>
                                          </p:val>
                                        </p:tav>
                                      </p:tavLst>
                                    </p:anim>
                                    <p:anim calcmode="lin" valueType="num">
                                      <p:cBhvr>
                                        <p:cTn id="45" dur="500" fill="hold"/>
                                        <p:tgtEl>
                                          <p:spTgt spid="1638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P spid="16388" grpId="0"/>
      <p:bldP spid="5" grpId="0" animBg="1"/>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z="4000" smtClean="0">
                <a:effectLst>
                  <a:outerShdw blurRad="38100" dist="38100" dir="2700000" algn="tl">
                    <a:srgbClr val="C0C0C0"/>
                  </a:outerShdw>
                </a:effectLst>
              </a:rPr>
              <a:t>CASE MANAGEMENT - for what?</a:t>
            </a:r>
          </a:p>
        </p:txBody>
      </p:sp>
      <p:sp>
        <p:nvSpPr>
          <p:cNvPr id="17411" name="Rectangle 3"/>
          <p:cNvSpPr>
            <a:spLocks noGrp="1" noChangeArrowheads="1"/>
          </p:cNvSpPr>
          <p:nvPr>
            <p:ph type="body" idx="1"/>
          </p:nvPr>
        </p:nvSpPr>
        <p:spPr>
          <a:xfrm>
            <a:off x="457200" y="1600200"/>
            <a:ext cx="8229600" cy="1981200"/>
          </a:xfrm>
        </p:spPr>
        <p:txBody>
          <a:bodyPr/>
          <a:lstStyle/>
          <a:p>
            <a:pPr eaLnBrk="1" hangingPunct="1"/>
            <a:r>
              <a:rPr lang="en-US" smtClean="0"/>
              <a:t>Improving efficiency</a:t>
            </a:r>
          </a:p>
          <a:p>
            <a:pPr eaLnBrk="1" hangingPunct="1"/>
            <a:r>
              <a:rPr lang="en-US" smtClean="0"/>
              <a:t>Reducing delays</a:t>
            </a:r>
          </a:p>
          <a:p>
            <a:pPr eaLnBrk="1" hangingPunct="1"/>
            <a:r>
              <a:rPr lang="en-US" smtClean="0"/>
              <a:t>Cutting costs</a:t>
            </a:r>
          </a:p>
        </p:txBody>
      </p:sp>
      <p:sp>
        <p:nvSpPr>
          <p:cNvPr id="17412" name="Text Box 4"/>
          <p:cNvSpPr txBox="1">
            <a:spLocks noChangeArrowheads="1"/>
          </p:cNvSpPr>
          <p:nvPr/>
        </p:nvSpPr>
        <p:spPr bwMode="auto">
          <a:xfrm>
            <a:off x="457200" y="3962400"/>
            <a:ext cx="8305800" cy="2441575"/>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Book Antiqua" pitchFamily="18" charset="0"/>
              </a:rPr>
              <a:t>Judges who think they are too busy to manage cases are really too busy not to.  Indeed, the busiest Judges with the heaviest dockets are the ones most in need of sound case management practices. </a:t>
            </a:r>
          </a:p>
          <a:p>
            <a:pPr algn="r">
              <a:spcBef>
                <a:spcPct val="50000"/>
              </a:spcBef>
            </a:pPr>
            <a:r>
              <a:rPr lang="en-US" sz="2800">
                <a:solidFill>
                  <a:srgbClr val="0000FF"/>
                </a:solidFill>
                <a:latin typeface="Book Antiqua" pitchFamily="18" charset="0"/>
              </a:rPr>
              <a:t>- William Schwarzer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Lord Woolf Report</a:t>
            </a:r>
            <a:endParaRPr lang="en-US" dirty="0"/>
          </a:p>
        </p:txBody>
      </p:sp>
      <p:sp>
        <p:nvSpPr>
          <p:cNvPr id="3" name="Content Placeholder 2"/>
          <p:cNvSpPr>
            <a:spLocks noGrp="1"/>
          </p:cNvSpPr>
          <p:nvPr>
            <p:ph idx="1"/>
          </p:nvPr>
        </p:nvSpPr>
        <p:spPr/>
        <p:txBody>
          <a:bodyPr/>
          <a:lstStyle/>
          <a:p>
            <a:pPr>
              <a:buNone/>
            </a:pPr>
            <a:r>
              <a:rPr lang="en-US" u="sng" dirty="0" smtClean="0"/>
              <a:t>Basic Features</a:t>
            </a:r>
          </a:p>
          <a:p>
            <a:r>
              <a:rPr lang="en-US" dirty="0" smtClean="0"/>
              <a:t>Procedural simplicity for expedition</a:t>
            </a:r>
          </a:p>
          <a:p>
            <a:r>
              <a:rPr lang="en-US" dirty="0" smtClean="0"/>
              <a:t>Control by Judges as soon as </a:t>
            </a:r>
            <a:r>
              <a:rPr lang="en-US" dirty="0" err="1" smtClean="0"/>
              <a:t>defence</a:t>
            </a:r>
            <a:r>
              <a:rPr lang="en-US" dirty="0" smtClean="0"/>
              <a:t> filed</a:t>
            </a:r>
          </a:p>
          <a:p>
            <a:pPr>
              <a:buNone/>
            </a:pPr>
            <a:r>
              <a:rPr lang="en-US" u="sng" dirty="0" smtClean="0"/>
              <a:t>Peculiar to England</a:t>
            </a:r>
          </a:p>
          <a:p>
            <a:r>
              <a:rPr lang="en-US" dirty="0" smtClean="0"/>
              <a:t>Costs </a:t>
            </a:r>
          </a:p>
          <a:p>
            <a:r>
              <a:rPr lang="en-US" dirty="0" smtClean="0"/>
              <a:t>Expert witnesses</a:t>
            </a:r>
          </a:p>
          <a:p>
            <a:r>
              <a:rPr lang="en-US" dirty="0" smtClean="0"/>
              <a:t>Unlimited Legal Aid</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Lord Woolf Report - Applicability</a:t>
            </a:r>
            <a:endParaRPr lang="en-US" dirty="0"/>
          </a:p>
        </p:txBody>
      </p:sp>
      <p:sp>
        <p:nvSpPr>
          <p:cNvPr id="3" name="Content Placeholder 2"/>
          <p:cNvSpPr>
            <a:spLocks noGrp="1"/>
          </p:cNvSpPr>
          <p:nvPr>
            <p:ph sz="half" idx="1"/>
          </p:nvPr>
        </p:nvSpPr>
        <p:spPr>
          <a:xfrm>
            <a:off x="457200" y="1600200"/>
            <a:ext cx="4038600" cy="4800600"/>
          </a:xfrm>
        </p:spPr>
        <p:txBody>
          <a:bodyPr>
            <a:normAutofit fontScale="77500" lnSpcReduction="20000"/>
          </a:bodyPr>
          <a:lstStyle/>
          <a:p>
            <a:pPr>
              <a:buNone/>
            </a:pPr>
            <a:r>
              <a:rPr lang="en-US" u="sng" dirty="0" smtClean="0"/>
              <a:t>England</a:t>
            </a:r>
          </a:p>
          <a:p>
            <a:r>
              <a:rPr lang="en-US" dirty="0" smtClean="0"/>
              <a:t>Simple Rules</a:t>
            </a:r>
          </a:p>
          <a:p>
            <a:r>
              <a:rPr lang="en-US" dirty="0" err="1" smtClean="0"/>
              <a:t>Defence</a:t>
            </a:r>
            <a:endParaRPr lang="en-US" dirty="0" smtClean="0"/>
          </a:p>
          <a:p>
            <a:r>
              <a:rPr lang="en-US" dirty="0" smtClean="0"/>
              <a:t>Exchanging Witness statements</a:t>
            </a:r>
          </a:p>
          <a:p>
            <a:r>
              <a:rPr lang="en-US" dirty="0" smtClean="0"/>
              <a:t>Small claims / Fast Track / Multi Track</a:t>
            </a:r>
          </a:p>
          <a:p>
            <a:r>
              <a:rPr lang="en-US" dirty="0" smtClean="0"/>
              <a:t>Specialist Judges</a:t>
            </a:r>
          </a:p>
          <a:p>
            <a:endParaRPr lang="en-US" dirty="0" smtClean="0"/>
          </a:p>
          <a:p>
            <a:r>
              <a:rPr lang="en-US" dirty="0" smtClean="0"/>
              <a:t>Fixed Fees either for one stage or as a whole</a:t>
            </a:r>
          </a:p>
          <a:p>
            <a:r>
              <a:rPr lang="en-US" dirty="0" smtClean="0"/>
              <a:t>ADR – A  M  C</a:t>
            </a:r>
          </a:p>
          <a:p>
            <a:r>
              <a:rPr lang="en-US" dirty="0" smtClean="0"/>
              <a:t>Capping of costs</a:t>
            </a:r>
            <a:endParaRPr lang="en-US" dirty="0"/>
          </a:p>
        </p:txBody>
      </p:sp>
      <p:sp>
        <p:nvSpPr>
          <p:cNvPr id="4" name="Content Placeholder 3"/>
          <p:cNvSpPr>
            <a:spLocks noGrp="1"/>
          </p:cNvSpPr>
          <p:nvPr>
            <p:ph sz="half" idx="2"/>
          </p:nvPr>
        </p:nvSpPr>
        <p:spPr>
          <a:xfrm>
            <a:off x="4648200" y="1600200"/>
            <a:ext cx="4191000" cy="4800600"/>
          </a:xfrm>
        </p:spPr>
        <p:txBody>
          <a:bodyPr>
            <a:normAutofit fontScale="77500" lnSpcReduction="20000"/>
          </a:bodyPr>
          <a:lstStyle/>
          <a:p>
            <a:pPr>
              <a:buNone/>
            </a:pPr>
            <a:r>
              <a:rPr lang="en-US" u="sng" dirty="0" smtClean="0"/>
              <a:t>India</a:t>
            </a:r>
          </a:p>
          <a:p>
            <a:r>
              <a:rPr lang="en-US" dirty="0" smtClean="0"/>
              <a:t>Amendment to CPC / HC Rules</a:t>
            </a:r>
          </a:p>
          <a:p>
            <a:r>
              <a:rPr lang="en-US" dirty="0" smtClean="0"/>
              <a:t>WS / Affidavit-in-Reply</a:t>
            </a:r>
          </a:p>
          <a:p>
            <a:r>
              <a:rPr lang="en-US" dirty="0" smtClean="0"/>
              <a:t>Affidavit of examination-in-Chief</a:t>
            </a:r>
          </a:p>
          <a:p>
            <a:r>
              <a:rPr lang="en-US" dirty="0" smtClean="0"/>
              <a:t>Summary suits / Fast Track / Others</a:t>
            </a:r>
          </a:p>
          <a:p>
            <a:r>
              <a:rPr lang="en-US" dirty="0" smtClean="0"/>
              <a:t>Civil / Criminal Judges</a:t>
            </a:r>
          </a:p>
          <a:p>
            <a:r>
              <a:rPr lang="en-US" dirty="0" smtClean="0"/>
              <a:t>Original / Appellate Sides</a:t>
            </a:r>
          </a:p>
          <a:p>
            <a:r>
              <a:rPr lang="en-US" dirty="0" smtClean="0"/>
              <a:t>Package Deal</a:t>
            </a:r>
          </a:p>
          <a:p>
            <a:endParaRPr lang="en-US" dirty="0" smtClean="0"/>
          </a:p>
          <a:p>
            <a:r>
              <a:rPr lang="en-US" dirty="0" smtClean="0"/>
              <a:t>ADR – A  M  C &amp; </a:t>
            </a:r>
            <a:r>
              <a:rPr lang="en-US" dirty="0" err="1" smtClean="0"/>
              <a:t>Lok</a:t>
            </a:r>
            <a:r>
              <a:rPr lang="en-US" dirty="0" smtClean="0"/>
              <a:t> </a:t>
            </a:r>
            <a:r>
              <a:rPr lang="en-US" dirty="0" err="1" smtClean="0"/>
              <a:t>Adalat</a:t>
            </a:r>
            <a:endParaRPr lang="en-US" dirty="0" smtClean="0"/>
          </a:p>
          <a:p>
            <a:r>
              <a:rPr lang="en-US" dirty="0" smtClean="0"/>
              <a:t>Imposing realistic costs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C0C0C0"/>
                  </a:outerShdw>
                </a:effectLst>
              </a:rPr>
              <a:t>Ambit of Case Management</a:t>
            </a:r>
            <a:endParaRPr lang="en-US" sz="4000" dirty="0">
              <a:effectLst>
                <a:outerShdw blurRad="38100" dist="38100" dir="2700000" algn="tl">
                  <a:srgbClr val="C0C0C0"/>
                </a:outerShdw>
              </a:effectLst>
            </a:endParaRPr>
          </a:p>
        </p:txBody>
      </p:sp>
      <p:sp>
        <p:nvSpPr>
          <p:cNvPr id="3" name="Content Placeholder 2"/>
          <p:cNvSpPr>
            <a:spLocks noGrp="1"/>
          </p:cNvSpPr>
          <p:nvPr>
            <p:ph idx="1"/>
          </p:nvPr>
        </p:nvSpPr>
        <p:spPr>
          <a:xfrm>
            <a:off x="762000" y="1752600"/>
            <a:ext cx="2667000" cy="2362200"/>
          </a:xfrm>
        </p:spPr>
        <p:txBody>
          <a:bodyPr>
            <a:normAutofit/>
          </a:bodyPr>
          <a:lstStyle/>
          <a:p>
            <a:r>
              <a:rPr lang="en-US" dirty="0" smtClean="0"/>
              <a:t>Procedural</a:t>
            </a:r>
          </a:p>
          <a:p>
            <a:pPr lvl="1">
              <a:buNone/>
            </a:pPr>
            <a:endParaRPr lang="en-US" dirty="0" smtClean="0">
              <a:latin typeface="Baskerville Old Face" pitchFamily="18" charset="0"/>
            </a:endParaRPr>
          </a:p>
          <a:p>
            <a:endParaRPr lang="en-US" dirty="0" smtClean="0">
              <a:latin typeface="Baskerville Old Face" pitchFamily="18" charset="0"/>
            </a:endParaRPr>
          </a:p>
          <a:p>
            <a:r>
              <a:rPr lang="en-US" dirty="0" smtClean="0"/>
              <a:t>Substantive</a:t>
            </a:r>
          </a:p>
          <a:p>
            <a:endParaRPr lang="en-US" dirty="0">
              <a:latin typeface="Baskerville Old Face" pitchFamily="18" charset="0"/>
            </a:endParaRPr>
          </a:p>
        </p:txBody>
      </p:sp>
      <p:sp>
        <p:nvSpPr>
          <p:cNvPr id="7" name="Right Arrow 6"/>
          <p:cNvSpPr/>
          <p:nvPr/>
        </p:nvSpPr>
        <p:spPr>
          <a:xfrm rot="819323">
            <a:off x="3200400" y="1981200"/>
            <a:ext cx="2438400" cy="381000"/>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20250495">
            <a:off x="3280373" y="3234877"/>
            <a:ext cx="2438400" cy="381000"/>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867400" y="2133600"/>
            <a:ext cx="2743200" cy="1231106"/>
          </a:xfrm>
          <a:prstGeom prst="rect">
            <a:avLst/>
          </a:prstGeom>
          <a:noFill/>
        </p:spPr>
        <p:txBody>
          <a:bodyPr wrap="square" rtlCol="0">
            <a:spAutoFit/>
          </a:bodyPr>
          <a:lstStyle/>
          <a:p>
            <a:r>
              <a:rPr lang="en-US" sz="3200" dirty="0" smtClean="0"/>
              <a:t>Infrastructure</a:t>
            </a:r>
          </a:p>
          <a:p>
            <a:endParaRPr lang="en-US" sz="1000" dirty="0" smtClean="0">
              <a:latin typeface="Baskerville Old Face" pitchFamily="18" charset="0"/>
            </a:endParaRPr>
          </a:p>
          <a:p>
            <a:r>
              <a:rPr lang="en-US" sz="3200" dirty="0" smtClean="0"/>
              <a:t>Sensitivity</a:t>
            </a:r>
            <a:endParaRPr lang="en-US" sz="3200" dirty="0"/>
          </a:p>
        </p:txBody>
      </p:sp>
      <p:sp>
        <p:nvSpPr>
          <p:cNvPr id="10" name="TextBox 9"/>
          <p:cNvSpPr txBox="1"/>
          <p:nvPr/>
        </p:nvSpPr>
        <p:spPr>
          <a:xfrm rot="20439863">
            <a:off x="3396188" y="2677411"/>
            <a:ext cx="1532872" cy="523220"/>
          </a:xfrm>
          <a:prstGeom prst="rect">
            <a:avLst/>
          </a:prstGeom>
          <a:noFill/>
        </p:spPr>
        <p:txBody>
          <a:bodyPr wrap="square" rtlCol="0">
            <a:spAutoFit/>
          </a:bodyPr>
          <a:lstStyle/>
          <a:p>
            <a:r>
              <a:rPr lang="en-US" sz="2800" i="1" dirty="0" smtClean="0">
                <a:latin typeface="Baskerville Old Face" pitchFamily="18" charset="0"/>
              </a:rPr>
              <a:t>requiring</a:t>
            </a:r>
            <a:endParaRPr lang="en-US" sz="2800" i="1" dirty="0">
              <a:latin typeface="Baskerville Old Face" pitchFamily="18" charset="0"/>
            </a:endParaRPr>
          </a:p>
        </p:txBody>
      </p:sp>
      <p:sp>
        <p:nvSpPr>
          <p:cNvPr id="12" name="Flowchart: Delay 11"/>
          <p:cNvSpPr/>
          <p:nvPr/>
        </p:nvSpPr>
        <p:spPr>
          <a:xfrm rot="16200000">
            <a:off x="3771900" y="2705100"/>
            <a:ext cx="2438400" cy="5105400"/>
          </a:xfrm>
          <a:prstGeom prst="flowChartDelay">
            <a:avLst/>
          </a:prstGeom>
          <a:solidFill>
            <a:schemeClr val="accent6">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590800" y="5029200"/>
            <a:ext cx="4876800" cy="954107"/>
          </a:xfrm>
          <a:prstGeom prst="rect">
            <a:avLst/>
          </a:prstGeom>
          <a:noFill/>
        </p:spPr>
        <p:txBody>
          <a:bodyPr wrap="square" rtlCol="0">
            <a:spAutoFit/>
          </a:bodyPr>
          <a:lstStyle/>
          <a:p>
            <a:r>
              <a:rPr lang="en-US" sz="2800" dirty="0" smtClean="0">
                <a:latin typeface="Baskerville Old Face" pitchFamily="18" charset="0"/>
              </a:rPr>
              <a:t>Human mind is like a parachute;</a:t>
            </a:r>
          </a:p>
          <a:p>
            <a:r>
              <a:rPr lang="en-US" sz="2800" dirty="0" smtClean="0">
                <a:latin typeface="Baskerville Old Face" pitchFamily="18" charset="0"/>
              </a:rPr>
              <a:t>It works only when it is open</a:t>
            </a:r>
            <a:endParaRPr lang="en-US" sz="2800" dirty="0">
              <a:latin typeface="Baskerville Old Fac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quote1"/>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US" sz="3800" smtClean="0">
                <a:effectLst>
                  <a:outerShdw blurRad="38100" dist="38100" dir="2700000" algn="tl">
                    <a:srgbClr val="C0C0C0"/>
                  </a:outerShdw>
                </a:effectLst>
              </a:rPr>
              <a:t>STAGES OF CASE MANAGEMENT</a:t>
            </a:r>
          </a:p>
        </p:txBody>
      </p:sp>
      <p:sp>
        <p:nvSpPr>
          <p:cNvPr id="18435" name="Rectangle 3"/>
          <p:cNvSpPr>
            <a:spLocks noGrp="1" noChangeArrowheads="1"/>
          </p:cNvSpPr>
          <p:nvPr>
            <p:ph type="body" idx="1"/>
          </p:nvPr>
        </p:nvSpPr>
        <p:spPr>
          <a:xfrm>
            <a:off x="1524000" y="1752600"/>
            <a:ext cx="7162800" cy="4373563"/>
          </a:xfrm>
        </p:spPr>
        <p:txBody>
          <a:bodyPr/>
          <a:lstStyle/>
          <a:p>
            <a:pPr eaLnBrk="1" hangingPunct="1">
              <a:lnSpc>
                <a:spcPct val="90000"/>
              </a:lnSpc>
              <a:buSzPct val="75000"/>
              <a:buFont typeface="Wingdings" pitchFamily="2" charset="2"/>
              <a:buChar char="Ø"/>
            </a:pPr>
            <a:r>
              <a:rPr lang="en-US" smtClean="0"/>
              <a:t>Plaint</a:t>
            </a:r>
          </a:p>
          <a:p>
            <a:pPr eaLnBrk="1" hangingPunct="1">
              <a:lnSpc>
                <a:spcPct val="90000"/>
              </a:lnSpc>
              <a:buSzPct val="75000"/>
              <a:buFont typeface="Wingdings" pitchFamily="2" charset="2"/>
              <a:buChar char="Ø"/>
            </a:pPr>
            <a:r>
              <a:rPr lang="en-US" smtClean="0"/>
              <a:t>Service</a:t>
            </a:r>
          </a:p>
          <a:p>
            <a:pPr eaLnBrk="1" hangingPunct="1">
              <a:lnSpc>
                <a:spcPct val="90000"/>
              </a:lnSpc>
              <a:buSzPct val="75000"/>
              <a:buFont typeface="Wingdings" pitchFamily="2" charset="2"/>
              <a:buChar char="Ø"/>
            </a:pPr>
            <a:r>
              <a:rPr lang="en-US" smtClean="0"/>
              <a:t>Interim Applications</a:t>
            </a:r>
          </a:p>
          <a:p>
            <a:pPr eaLnBrk="1" hangingPunct="1">
              <a:lnSpc>
                <a:spcPct val="90000"/>
              </a:lnSpc>
              <a:buSzPct val="75000"/>
              <a:buFont typeface="Wingdings" pitchFamily="2" charset="2"/>
              <a:buChar char="Ø"/>
            </a:pPr>
            <a:r>
              <a:rPr lang="en-US" smtClean="0"/>
              <a:t>Ad-Interim relief</a:t>
            </a:r>
          </a:p>
          <a:p>
            <a:pPr eaLnBrk="1" hangingPunct="1">
              <a:lnSpc>
                <a:spcPct val="90000"/>
              </a:lnSpc>
              <a:buSzPct val="75000"/>
              <a:buFont typeface="Wingdings" pitchFamily="2" charset="2"/>
              <a:buChar char="Ø"/>
            </a:pPr>
            <a:r>
              <a:rPr lang="en-US" smtClean="0"/>
              <a:t>Returnable date</a:t>
            </a:r>
          </a:p>
          <a:p>
            <a:pPr eaLnBrk="1" hangingPunct="1">
              <a:lnSpc>
                <a:spcPct val="90000"/>
              </a:lnSpc>
              <a:buSzPct val="75000"/>
              <a:buFont typeface="Wingdings" pitchFamily="2" charset="2"/>
              <a:buChar char="Ø"/>
            </a:pPr>
            <a:r>
              <a:rPr lang="en-US" smtClean="0"/>
              <a:t>Rejection of Plaint</a:t>
            </a:r>
          </a:p>
          <a:p>
            <a:pPr eaLnBrk="1" hangingPunct="1">
              <a:lnSpc>
                <a:spcPct val="90000"/>
              </a:lnSpc>
              <a:buSzPct val="75000"/>
              <a:buFont typeface="Wingdings" pitchFamily="2" charset="2"/>
              <a:buChar char="Ø"/>
            </a:pPr>
            <a:r>
              <a:rPr lang="en-US" smtClean="0"/>
              <a:t>Court Commissioners</a:t>
            </a:r>
          </a:p>
          <a:p>
            <a:pPr eaLnBrk="1" hangingPunct="1">
              <a:lnSpc>
                <a:spcPct val="90000"/>
              </a:lnSpc>
              <a:buSzPct val="75000"/>
              <a:buFont typeface="Wingdings" pitchFamily="2" charset="2"/>
              <a:buChar char="Ø"/>
            </a:pPr>
            <a:r>
              <a:rPr lang="en-US" smtClean="0"/>
              <a:t>Oral applications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defRPr/>
            </a:pPr>
            <a:r>
              <a:rPr lang="en-US" sz="3800" smtClean="0">
                <a:effectLst>
                  <a:outerShdw blurRad="38100" dist="38100" dir="2700000" algn="tl">
                    <a:srgbClr val="C0C0C0"/>
                  </a:outerShdw>
                </a:effectLst>
              </a:rPr>
              <a:t>STAGES OF CASE MANAGEMENT (Contd…)</a:t>
            </a:r>
          </a:p>
        </p:txBody>
      </p:sp>
      <p:sp>
        <p:nvSpPr>
          <p:cNvPr id="19459" name="Rectangle 3"/>
          <p:cNvSpPr>
            <a:spLocks noGrp="1" noChangeArrowheads="1"/>
          </p:cNvSpPr>
          <p:nvPr>
            <p:ph type="body" idx="1"/>
          </p:nvPr>
        </p:nvSpPr>
        <p:spPr>
          <a:xfrm>
            <a:off x="1447800" y="1676400"/>
            <a:ext cx="7239000" cy="4800600"/>
          </a:xfrm>
        </p:spPr>
        <p:txBody>
          <a:bodyPr/>
          <a:lstStyle/>
          <a:p>
            <a:pPr eaLnBrk="1" hangingPunct="1">
              <a:buSzPct val="75000"/>
              <a:buFont typeface="Wingdings" pitchFamily="2" charset="2"/>
              <a:buChar char="Ø"/>
            </a:pPr>
            <a:r>
              <a:rPr lang="en-US" smtClean="0"/>
              <a:t>Disposal of Suits</a:t>
            </a:r>
          </a:p>
          <a:p>
            <a:pPr eaLnBrk="1" hangingPunct="1">
              <a:buSzPct val="75000"/>
              <a:buFont typeface="Wingdings" pitchFamily="2" charset="2"/>
              <a:buChar char="Ø"/>
            </a:pPr>
            <a:r>
              <a:rPr lang="en-US" smtClean="0"/>
              <a:t>Written Statement</a:t>
            </a:r>
          </a:p>
          <a:p>
            <a:pPr eaLnBrk="1" hangingPunct="1">
              <a:buSzPct val="75000"/>
              <a:buFont typeface="Wingdings" pitchFamily="2" charset="2"/>
              <a:buChar char="Ø"/>
            </a:pPr>
            <a:r>
              <a:rPr lang="en-US" smtClean="0"/>
              <a:t>Original documents </a:t>
            </a:r>
          </a:p>
          <a:p>
            <a:pPr eaLnBrk="1" hangingPunct="1">
              <a:buSzPct val="75000"/>
              <a:buFont typeface="Wingdings" pitchFamily="2" charset="2"/>
              <a:buChar char="Ø"/>
            </a:pPr>
            <a:r>
              <a:rPr lang="en-US" smtClean="0"/>
              <a:t>Preliminary Decree</a:t>
            </a:r>
          </a:p>
          <a:p>
            <a:pPr eaLnBrk="1" hangingPunct="1">
              <a:buSzPct val="75000"/>
              <a:buFont typeface="Wingdings" pitchFamily="2" charset="2"/>
              <a:buChar char="Ø"/>
            </a:pPr>
            <a:r>
              <a:rPr lang="en-US" smtClean="0"/>
              <a:t>Issues</a:t>
            </a:r>
          </a:p>
          <a:p>
            <a:pPr eaLnBrk="1" hangingPunct="1">
              <a:buSzPct val="75000"/>
              <a:buFont typeface="Wingdings" pitchFamily="2" charset="2"/>
              <a:buChar char="Ø"/>
            </a:pPr>
            <a:r>
              <a:rPr lang="en-US" smtClean="0"/>
              <a:t>Admissions </a:t>
            </a:r>
          </a:p>
          <a:p>
            <a:pPr eaLnBrk="1" hangingPunct="1">
              <a:buSzPct val="75000"/>
              <a:buFont typeface="Wingdings" pitchFamily="2" charset="2"/>
              <a:buChar char="Ø"/>
            </a:pPr>
            <a:r>
              <a:rPr lang="en-US" smtClean="0"/>
              <a:t>Evidence</a:t>
            </a:r>
          </a:p>
          <a:p>
            <a:pPr eaLnBrk="1" hangingPunct="1">
              <a:buSzPct val="75000"/>
              <a:buFont typeface="Wingdings" pitchFamily="2" charset="2"/>
              <a:buChar char="Ø"/>
            </a:pPr>
            <a:r>
              <a:rPr lang="en-US" smtClean="0"/>
              <a:t>Compilation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defRPr/>
            </a:pPr>
            <a:r>
              <a:rPr lang="en-US" sz="3800" smtClean="0">
                <a:effectLst>
                  <a:outerShdw blurRad="38100" dist="38100" dir="2700000" algn="tl">
                    <a:srgbClr val="C0C0C0"/>
                  </a:outerShdw>
                </a:effectLst>
              </a:rPr>
              <a:t>STAGES OF CASE MANAGEMENT (Contd…)</a:t>
            </a:r>
          </a:p>
        </p:txBody>
      </p:sp>
      <p:sp>
        <p:nvSpPr>
          <p:cNvPr id="20483" name="Rectangle 3"/>
          <p:cNvSpPr>
            <a:spLocks noGrp="1" noChangeArrowheads="1"/>
          </p:cNvSpPr>
          <p:nvPr>
            <p:ph type="body" idx="1"/>
          </p:nvPr>
        </p:nvSpPr>
        <p:spPr>
          <a:xfrm>
            <a:off x="1447800" y="1600200"/>
            <a:ext cx="7239000" cy="3581400"/>
          </a:xfrm>
        </p:spPr>
        <p:txBody>
          <a:bodyPr/>
          <a:lstStyle/>
          <a:p>
            <a:pPr eaLnBrk="1" hangingPunct="1">
              <a:buSzPct val="75000"/>
              <a:buFont typeface="Wingdings" pitchFamily="2" charset="2"/>
              <a:buChar char="Ø"/>
            </a:pPr>
            <a:r>
              <a:rPr lang="en-US" smtClean="0"/>
              <a:t>Arguments</a:t>
            </a:r>
          </a:p>
          <a:p>
            <a:pPr eaLnBrk="1" hangingPunct="1">
              <a:buSzPct val="75000"/>
              <a:buFont typeface="Wingdings" pitchFamily="2" charset="2"/>
              <a:buChar char="Ø"/>
            </a:pPr>
            <a:r>
              <a:rPr lang="en-US" smtClean="0"/>
              <a:t>Judgment</a:t>
            </a:r>
          </a:p>
          <a:p>
            <a:pPr eaLnBrk="1" hangingPunct="1">
              <a:buSzPct val="75000"/>
              <a:buFont typeface="Wingdings" pitchFamily="2" charset="2"/>
              <a:buChar char="Ø"/>
            </a:pPr>
            <a:r>
              <a:rPr lang="en-US" smtClean="0"/>
              <a:t>Judgment on Arguments </a:t>
            </a:r>
          </a:p>
          <a:p>
            <a:pPr eaLnBrk="1" hangingPunct="1">
              <a:buSzPct val="75000"/>
              <a:buFont typeface="Wingdings" pitchFamily="2" charset="2"/>
              <a:buChar char="Ø"/>
            </a:pPr>
            <a:r>
              <a:rPr lang="en-US" smtClean="0"/>
              <a:t>Costs </a:t>
            </a:r>
          </a:p>
          <a:p>
            <a:pPr eaLnBrk="1" hangingPunct="1">
              <a:buSzPct val="75000"/>
              <a:buFont typeface="Wingdings" pitchFamily="2" charset="2"/>
              <a:buChar char="Ø"/>
            </a:pPr>
            <a:r>
              <a:rPr lang="en-US" smtClean="0"/>
              <a:t>ADR</a:t>
            </a:r>
          </a:p>
          <a:p>
            <a:pPr eaLnBrk="1" hangingPunct="1">
              <a:buSzPct val="75000"/>
              <a:buFont typeface="Wingdings" pitchFamily="2" charset="2"/>
              <a:buChar char="Ø"/>
            </a:pPr>
            <a:r>
              <a:rPr lang="en-US" smtClean="0"/>
              <a:t>Summary Suits</a:t>
            </a:r>
          </a:p>
        </p:txBody>
      </p:sp>
      <p:sp>
        <p:nvSpPr>
          <p:cNvPr id="20484" name="Text Box 4"/>
          <p:cNvSpPr txBox="1">
            <a:spLocks noChangeArrowheads="1"/>
          </p:cNvSpPr>
          <p:nvPr/>
        </p:nvSpPr>
        <p:spPr bwMode="auto">
          <a:xfrm>
            <a:off x="914400" y="5334000"/>
            <a:ext cx="7696200" cy="1160463"/>
          </a:xfrm>
          <a:prstGeom prst="rect">
            <a:avLst/>
          </a:prstGeom>
          <a:noFill/>
          <a:ln w="9525">
            <a:noFill/>
            <a:miter lim="800000"/>
            <a:headEnd/>
            <a:tailEnd/>
          </a:ln>
        </p:spPr>
        <p:txBody>
          <a:bodyPr>
            <a:spAutoFit/>
          </a:bodyPr>
          <a:lstStyle/>
          <a:p>
            <a:pPr algn="ctr">
              <a:spcBef>
                <a:spcPct val="50000"/>
              </a:spcBef>
            </a:pPr>
            <a:r>
              <a:rPr lang="en-US" sz="2800" b="1" i="1">
                <a:solidFill>
                  <a:srgbClr val="9900CC"/>
                </a:solidFill>
                <a:latin typeface="Garamond" pitchFamily="18" charset="0"/>
              </a:rPr>
              <a:t>Successful people do not do different things,</a:t>
            </a:r>
          </a:p>
          <a:p>
            <a:pPr algn="ctr">
              <a:spcBef>
                <a:spcPct val="50000"/>
              </a:spcBef>
            </a:pPr>
            <a:r>
              <a:rPr lang="en-US" sz="2800" b="1" i="1">
                <a:solidFill>
                  <a:srgbClr val="9900CC"/>
                </a:solidFill>
                <a:latin typeface="Garamond" pitchFamily="18" charset="0"/>
              </a:rPr>
              <a:t>They do things differently.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z="4000" smtClean="0">
                <a:effectLst>
                  <a:outerShdw blurRad="38100" dist="38100" dir="2700000" algn="tl">
                    <a:srgbClr val="C0C0C0"/>
                  </a:outerShdw>
                </a:effectLst>
              </a:rPr>
              <a:t>ASPECTS OF COURT MANAGEMENT</a:t>
            </a:r>
          </a:p>
        </p:txBody>
      </p:sp>
      <p:sp>
        <p:nvSpPr>
          <p:cNvPr id="21507" name="Rectangle 3"/>
          <p:cNvSpPr>
            <a:spLocks noGrp="1" noChangeArrowheads="1"/>
          </p:cNvSpPr>
          <p:nvPr>
            <p:ph type="body" idx="1"/>
          </p:nvPr>
        </p:nvSpPr>
        <p:spPr>
          <a:xfrm>
            <a:off x="1295400" y="1905000"/>
            <a:ext cx="7467600" cy="4648200"/>
          </a:xfrm>
        </p:spPr>
        <p:txBody>
          <a:bodyPr>
            <a:normAutofit lnSpcReduction="10000"/>
          </a:bodyPr>
          <a:lstStyle/>
          <a:p>
            <a:pPr eaLnBrk="1" hangingPunct="1">
              <a:buSzPct val="85000"/>
              <a:buFont typeface="Wingdings" pitchFamily="2" charset="2"/>
              <a:buChar char="v"/>
            </a:pPr>
            <a:r>
              <a:rPr lang="en-US" smtClean="0"/>
              <a:t>Scrutiny</a:t>
            </a:r>
          </a:p>
          <a:p>
            <a:pPr eaLnBrk="1" hangingPunct="1">
              <a:buSzPct val="85000"/>
              <a:buFont typeface="Wingdings" pitchFamily="2" charset="2"/>
              <a:buChar char="v"/>
            </a:pPr>
            <a:r>
              <a:rPr lang="en-US" smtClean="0"/>
              <a:t>Technicalities</a:t>
            </a:r>
          </a:p>
          <a:p>
            <a:pPr eaLnBrk="1" hangingPunct="1">
              <a:buSzPct val="85000"/>
              <a:buFont typeface="Wingdings" pitchFamily="2" charset="2"/>
              <a:buChar char="v"/>
            </a:pPr>
            <a:r>
              <a:rPr lang="en-US" smtClean="0"/>
              <a:t>Directions</a:t>
            </a:r>
          </a:p>
          <a:p>
            <a:pPr eaLnBrk="1" hangingPunct="1">
              <a:buSzPct val="85000"/>
              <a:buFont typeface="Wingdings" pitchFamily="2" charset="2"/>
              <a:buChar char="v"/>
            </a:pPr>
            <a:r>
              <a:rPr lang="en-US" smtClean="0"/>
              <a:t>Certified Copies</a:t>
            </a:r>
          </a:p>
          <a:p>
            <a:pPr eaLnBrk="1" hangingPunct="1">
              <a:buSzPct val="85000"/>
              <a:buFont typeface="Wingdings" pitchFamily="2" charset="2"/>
              <a:buChar char="v"/>
            </a:pPr>
            <a:r>
              <a:rPr lang="en-US" smtClean="0"/>
              <a:t>Group matters </a:t>
            </a:r>
          </a:p>
          <a:p>
            <a:pPr eaLnBrk="1" hangingPunct="1">
              <a:buSzPct val="85000"/>
              <a:buFont typeface="Wingdings" pitchFamily="2" charset="2"/>
              <a:buChar char="v"/>
            </a:pPr>
            <a:r>
              <a:rPr lang="en-US" smtClean="0"/>
              <a:t>New Suits</a:t>
            </a:r>
          </a:p>
          <a:p>
            <a:pPr eaLnBrk="1" hangingPunct="1">
              <a:buSzPct val="85000"/>
              <a:buFont typeface="Wingdings" pitchFamily="2" charset="2"/>
              <a:buChar char="v"/>
            </a:pPr>
            <a:r>
              <a:rPr lang="en-US" smtClean="0"/>
              <a:t>Case tracking</a:t>
            </a:r>
          </a:p>
          <a:p>
            <a:pPr eaLnBrk="1" hangingPunct="1">
              <a:buSzPct val="85000"/>
              <a:buFont typeface="Wingdings" pitchFamily="2" charset="2"/>
              <a:buChar char="v"/>
            </a:pPr>
            <a:r>
              <a:rPr lang="en-US" smtClean="0"/>
              <a:t>Expedition Orders</a:t>
            </a:r>
          </a:p>
          <a:p>
            <a:pPr eaLnBrk="1" hangingPunct="1"/>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defRPr/>
            </a:pPr>
            <a:r>
              <a:rPr lang="en-US" sz="4000" dirty="0" smtClean="0">
                <a:effectLst>
                  <a:outerShdw blurRad="38100" dist="38100" dir="2700000" algn="tl">
                    <a:srgbClr val="C0C0C0"/>
                  </a:outerShdw>
                </a:effectLst>
              </a:rPr>
              <a:t>ASPECTS OF COURT MANAGEMENT (</a:t>
            </a:r>
            <a:r>
              <a:rPr lang="en-US" sz="4000" dirty="0" err="1" smtClean="0">
                <a:effectLst>
                  <a:outerShdw blurRad="38100" dist="38100" dir="2700000" algn="tl">
                    <a:srgbClr val="C0C0C0"/>
                  </a:outerShdw>
                </a:effectLst>
              </a:rPr>
              <a:t>Contd</a:t>
            </a:r>
            <a:r>
              <a:rPr lang="en-US" sz="4000" dirty="0" smtClean="0">
                <a:effectLst>
                  <a:outerShdw blurRad="38100" dist="38100" dir="2700000" algn="tl">
                    <a:srgbClr val="C0C0C0"/>
                  </a:outerShdw>
                </a:effectLst>
              </a:rPr>
              <a:t>…)</a:t>
            </a:r>
          </a:p>
        </p:txBody>
      </p:sp>
      <p:sp>
        <p:nvSpPr>
          <p:cNvPr id="22531" name="Rectangle 3"/>
          <p:cNvSpPr>
            <a:spLocks noGrp="1" noChangeArrowheads="1"/>
          </p:cNvSpPr>
          <p:nvPr>
            <p:ph type="body" idx="1"/>
          </p:nvPr>
        </p:nvSpPr>
        <p:spPr>
          <a:xfrm>
            <a:off x="1066800" y="1828800"/>
            <a:ext cx="7315200" cy="3047999"/>
          </a:xfrm>
        </p:spPr>
        <p:txBody>
          <a:bodyPr>
            <a:normAutofit fontScale="92500" lnSpcReduction="10000"/>
          </a:bodyPr>
          <a:lstStyle/>
          <a:p>
            <a:pPr eaLnBrk="1" hangingPunct="1">
              <a:buSzPct val="80000"/>
              <a:buFont typeface="Wingdings" pitchFamily="2" charset="2"/>
              <a:buChar char="v"/>
            </a:pPr>
            <a:r>
              <a:rPr lang="en-US" dirty="0" smtClean="0"/>
              <a:t>Discharge of Suits on Board</a:t>
            </a:r>
          </a:p>
          <a:p>
            <a:pPr eaLnBrk="1" hangingPunct="1">
              <a:buSzPct val="80000"/>
              <a:buFont typeface="Wingdings" pitchFamily="2" charset="2"/>
              <a:buChar char="v"/>
            </a:pPr>
            <a:r>
              <a:rPr lang="en-US" dirty="0" smtClean="0"/>
              <a:t>Classification of Suits</a:t>
            </a:r>
          </a:p>
          <a:p>
            <a:pPr eaLnBrk="1" hangingPunct="1">
              <a:buSzPct val="80000"/>
              <a:buFont typeface="Wingdings" pitchFamily="2" charset="2"/>
              <a:buChar char="v"/>
            </a:pPr>
            <a:r>
              <a:rPr lang="en-US" dirty="0" smtClean="0"/>
              <a:t>Registrar’s Powers</a:t>
            </a:r>
          </a:p>
          <a:p>
            <a:pPr eaLnBrk="1" hangingPunct="1">
              <a:buSzPct val="80000"/>
              <a:buFont typeface="Wingdings" pitchFamily="2" charset="2"/>
              <a:buChar char="v"/>
            </a:pPr>
            <a:r>
              <a:rPr lang="en-US" dirty="0" smtClean="0"/>
              <a:t>Facilitation </a:t>
            </a:r>
            <a:r>
              <a:rPr lang="en-US" dirty="0" smtClean="0"/>
              <a:t>Counter</a:t>
            </a:r>
          </a:p>
          <a:p>
            <a:pPr>
              <a:buSzPct val="80000"/>
              <a:buFont typeface="Wingdings" pitchFamily="2" charset="2"/>
              <a:buChar char="v"/>
            </a:pPr>
            <a:r>
              <a:rPr lang="en-US" dirty="0" smtClean="0"/>
              <a:t>Amendment of Statutes regarding notice – s.80, s.527, s.164</a:t>
            </a:r>
          </a:p>
          <a:p>
            <a:pPr eaLnBrk="1" hangingPunct="1">
              <a:buSzPct val="80000"/>
              <a:buFont typeface="Wingdings" pitchFamily="2" charset="2"/>
              <a:buChar char="v"/>
            </a:pPr>
            <a:endParaRPr lang="en-US" dirty="0" smtClean="0"/>
          </a:p>
          <a:p>
            <a:pPr eaLnBrk="1" hangingPunct="1">
              <a:buSzPct val="80000"/>
              <a:buFont typeface="Wingdings" pitchFamily="2" charset="2"/>
              <a:buChar char="v"/>
            </a:pPr>
            <a:endParaRPr lang="en-US" dirty="0" smtClean="0"/>
          </a:p>
        </p:txBody>
      </p:sp>
      <p:sp>
        <p:nvSpPr>
          <p:cNvPr id="22532" name="Text Box 4"/>
          <p:cNvSpPr txBox="1">
            <a:spLocks noChangeArrowheads="1"/>
          </p:cNvSpPr>
          <p:nvPr/>
        </p:nvSpPr>
        <p:spPr bwMode="auto">
          <a:xfrm>
            <a:off x="1295400" y="4953000"/>
            <a:ext cx="6858000" cy="1587500"/>
          </a:xfrm>
          <a:prstGeom prst="rect">
            <a:avLst/>
          </a:prstGeom>
          <a:noFill/>
          <a:ln w="9525">
            <a:noFill/>
            <a:miter lim="800000"/>
            <a:headEnd/>
            <a:tailEnd/>
          </a:ln>
        </p:spPr>
        <p:txBody>
          <a:bodyPr>
            <a:spAutoFit/>
          </a:bodyPr>
          <a:lstStyle/>
          <a:p>
            <a:pPr>
              <a:spcBef>
                <a:spcPct val="50000"/>
              </a:spcBef>
            </a:pPr>
            <a:r>
              <a:rPr lang="en-US" sz="2800" dirty="0">
                <a:solidFill>
                  <a:srgbClr val="980098"/>
                </a:solidFill>
                <a:latin typeface="Century Gothic" pitchFamily="34" charset="0"/>
              </a:rPr>
              <a:t>The golden rule is :-</a:t>
            </a:r>
          </a:p>
          <a:p>
            <a:pPr>
              <a:spcBef>
                <a:spcPct val="50000"/>
              </a:spcBef>
            </a:pPr>
            <a:r>
              <a:rPr lang="en-US" sz="2800" dirty="0">
                <a:solidFill>
                  <a:srgbClr val="980098"/>
                </a:solidFill>
                <a:latin typeface="Century Gothic" pitchFamily="34" charset="0"/>
              </a:rPr>
              <a:t>Jam Yesterday  ….  Jam Tomorrow, but NEVER jam today.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defRPr/>
            </a:pPr>
            <a:r>
              <a:rPr lang="en-US" sz="4000" smtClean="0">
                <a:effectLst>
                  <a:outerShdw blurRad="38100" dist="38100" dir="2700000" algn="tl">
                    <a:srgbClr val="C0C0C0"/>
                  </a:outerShdw>
                </a:effectLst>
              </a:rPr>
              <a:t>REQUIREMENTS FOR EFFECTIVE MANAGEMENT</a:t>
            </a:r>
          </a:p>
        </p:txBody>
      </p:sp>
      <p:sp>
        <p:nvSpPr>
          <p:cNvPr id="23555" name="Rectangle 3"/>
          <p:cNvSpPr>
            <a:spLocks noGrp="1" noChangeArrowheads="1"/>
          </p:cNvSpPr>
          <p:nvPr>
            <p:ph type="body" idx="1"/>
          </p:nvPr>
        </p:nvSpPr>
        <p:spPr>
          <a:xfrm>
            <a:off x="457200" y="1752600"/>
            <a:ext cx="8229600" cy="3581400"/>
          </a:xfrm>
        </p:spPr>
        <p:txBody>
          <a:bodyPr/>
          <a:lstStyle/>
          <a:p>
            <a:pPr eaLnBrk="1" hangingPunct="1">
              <a:buSzPct val="90000"/>
              <a:buFont typeface="Wingdings 3" pitchFamily="18" charset="2"/>
              <a:buChar char="["/>
            </a:pPr>
            <a:r>
              <a:rPr lang="en-US" smtClean="0"/>
              <a:t>Amendment to Orders in the CPC by the High Courts (CPC)</a:t>
            </a:r>
          </a:p>
          <a:p>
            <a:pPr eaLnBrk="1" hangingPunct="1">
              <a:buSzPct val="90000"/>
              <a:buFont typeface="Wingdings 3" pitchFamily="18" charset="2"/>
              <a:buChar char="["/>
            </a:pPr>
            <a:r>
              <a:rPr lang="en-US" smtClean="0"/>
              <a:t>High Court Practice Directions (HCPD)</a:t>
            </a:r>
          </a:p>
          <a:p>
            <a:pPr eaLnBrk="1" hangingPunct="1">
              <a:buSzPct val="90000"/>
              <a:buFont typeface="Wingdings 3" pitchFamily="18" charset="2"/>
              <a:buChar char="["/>
            </a:pPr>
            <a:r>
              <a:rPr lang="en-US" smtClean="0"/>
              <a:t>Judicial Training (JT)</a:t>
            </a:r>
          </a:p>
          <a:p>
            <a:pPr eaLnBrk="1" hangingPunct="1">
              <a:buSzPct val="90000"/>
              <a:buFont typeface="Wingdings 3" pitchFamily="18" charset="2"/>
              <a:buChar char="["/>
            </a:pPr>
            <a:r>
              <a:rPr lang="en-US" smtClean="0"/>
              <a:t>Precedents</a:t>
            </a:r>
          </a:p>
          <a:p>
            <a:pPr eaLnBrk="1" hangingPunct="1">
              <a:buSzPct val="90000"/>
              <a:buFont typeface="Wingdings 3" pitchFamily="18" charset="2"/>
              <a:buChar char="["/>
            </a:pPr>
            <a:r>
              <a:rPr lang="en-US" smtClean="0"/>
              <a:t>Court Administration (CA)</a:t>
            </a:r>
          </a:p>
        </p:txBody>
      </p:sp>
      <p:sp>
        <p:nvSpPr>
          <p:cNvPr id="23556" name="TextBox 3"/>
          <p:cNvSpPr txBox="1">
            <a:spLocks noChangeArrowheads="1"/>
          </p:cNvSpPr>
          <p:nvPr/>
        </p:nvSpPr>
        <p:spPr bwMode="auto">
          <a:xfrm>
            <a:off x="533400" y="5486400"/>
            <a:ext cx="8153400" cy="954088"/>
          </a:xfrm>
          <a:prstGeom prst="rect">
            <a:avLst/>
          </a:prstGeom>
          <a:noFill/>
          <a:ln w="9525">
            <a:noFill/>
            <a:miter lim="800000"/>
            <a:headEnd/>
            <a:tailEnd/>
          </a:ln>
        </p:spPr>
        <p:txBody>
          <a:bodyPr>
            <a:spAutoFit/>
          </a:bodyPr>
          <a:lstStyle/>
          <a:p>
            <a:r>
              <a:rPr lang="en-US" sz="2800">
                <a:solidFill>
                  <a:srgbClr val="FF0000"/>
                </a:solidFill>
              </a:rPr>
              <a:t>Courts sitting with one eye open on law and</a:t>
            </a:r>
          </a:p>
          <a:p>
            <a:r>
              <a:rPr lang="en-US" sz="2800">
                <a:solidFill>
                  <a:srgbClr val="FF0000"/>
                </a:solidFill>
              </a:rPr>
              <a:t>one eye closed on society – Justice Krishna Iyer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4"/>
          <p:cNvSpPr txBox="1">
            <a:spLocks noChangeArrowheads="1"/>
          </p:cNvSpPr>
          <p:nvPr/>
        </p:nvSpPr>
        <p:spPr bwMode="auto">
          <a:xfrm>
            <a:off x="1295400" y="914400"/>
            <a:ext cx="6781800" cy="4208463"/>
          </a:xfrm>
          <a:prstGeom prst="rect">
            <a:avLst/>
          </a:prstGeom>
          <a:noFill/>
          <a:ln w="9525">
            <a:noFill/>
            <a:miter lim="800000"/>
            <a:headEnd/>
            <a:tailEnd/>
          </a:ln>
        </p:spPr>
        <p:txBody>
          <a:bodyPr>
            <a:spAutoFit/>
          </a:bodyPr>
          <a:lstStyle/>
          <a:p>
            <a:pPr>
              <a:spcBef>
                <a:spcPct val="50000"/>
              </a:spcBef>
            </a:pPr>
            <a:r>
              <a:rPr lang="en-US" sz="3600"/>
              <a:t>The best 10 two-letter words –</a:t>
            </a:r>
          </a:p>
          <a:p>
            <a:pPr>
              <a:spcBef>
                <a:spcPct val="50000"/>
              </a:spcBef>
            </a:pPr>
            <a:endParaRPr lang="en-US" sz="3600"/>
          </a:p>
          <a:p>
            <a:pPr algn="ctr">
              <a:spcBef>
                <a:spcPct val="50000"/>
              </a:spcBef>
            </a:pPr>
            <a:r>
              <a:rPr lang="en-US" sz="6000">
                <a:solidFill>
                  <a:srgbClr val="0000FF"/>
                </a:solidFill>
                <a:latin typeface="Trebuchet MS" pitchFamily="34" charset="0"/>
              </a:rPr>
              <a:t>If it is to be,</a:t>
            </a:r>
          </a:p>
          <a:p>
            <a:pPr algn="ctr">
              <a:spcBef>
                <a:spcPct val="50000"/>
              </a:spcBef>
            </a:pPr>
            <a:r>
              <a:rPr lang="en-US" sz="6000">
                <a:solidFill>
                  <a:srgbClr val="0000FF"/>
                </a:solidFill>
                <a:latin typeface="Trebuchet MS" pitchFamily="34" charset="0"/>
              </a:rPr>
              <a:t>It is up to me.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quote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quote3"/>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quote4"/>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quote5"/>
          <p:cNvPicPr>
            <a:picLocks noChangeAspect="1" noChangeArrowheads="1"/>
          </p:cNvPicPr>
          <p:nvPr/>
        </p:nvPicPr>
        <p:blipFill>
          <a:blip r:embed="rId2" cstate="print"/>
          <a:srcRect/>
          <a:stretch>
            <a:fillRect/>
          </a:stretch>
        </p:blipFill>
        <p:spPr bwMode="auto">
          <a:xfrm>
            <a:off x="0" y="0"/>
            <a:ext cx="9144000" cy="6840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quote6"/>
          <p:cNvPicPr>
            <a:picLocks noChangeAspect="1" noChangeArrowheads="1"/>
          </p:cNvPicPr>
          <p:nvPr/>
        </p:nvPicPr>
        <p:blipFill>
          <a:blip r:embed="rId2" cstate="print"/>
          <a:srcRect/>
          <a:stretch>
            <a:fillRect/>
          </a:stretch>
        </p:blipFill>
        <p:spPr bwMode="auto">
          <a:xfrm>
            <a:off x="0" y="0"/>
            <a:ext cx="9144000" cy="688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quote7"/>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quote8"/>
          <p:cNvPicPr>
            <a:picLocks noChangeAspect="1" noChangeArrowheads="1"/>
          </p:cNvPicPr>
          <p:nvPr/>
        </p:nvPicPr>
        <p:blipFill>
          <a:blip r:embed="rId2" cstate="print"/>
          <a:srcRect/>
          <a:stretch>
            <a:fillRect/>
          </a:stretch>
        </p:blipFill>
        <p:spPr bwMode="auto">
          <a:xfrm>
            <a:off x="0" y="-39688"/>
            <a:ext cx="9448800" cy="69151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514</Words>
  <Application>Microsoft Office PowerPoint</Application>
  <PresentationFormat>On-screen Show (4:3)</PresentationFormat>
  <Paragraphs>134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CASE MANAGEMENT &amp; COURT MANAGEMENT</vt:lpstr>
      <vt:lpstr>Slide 2</vt:lpstr>
      <vt:lpstr>Slide 3</vt:lpstr>
      <vt:lpstr>Slide 4</vt:lpstr>
      <vt:lpstr>Slide 5</vt:lpstr>
      <vt:lpstr>Slide 6</vt:lpstr>
      <vt:lpstr>Slide 7</vt:lpstr>
      <vt:lpstr>Slide 8</vt:lpstr>
      <vt:lpstr>Slide 9</vt:lpstr>
      <vt:lpstr>Slide 10</vt:lpstr>
      <vt:lpstr>Slide 11</vt:lpstr>
      <vt:lpstr>Slide 12</vt:lpstr>
      <vt:lpstr>MANAGEMENT</vt:lpstr>
      <vt:lpstr>MANAGEMENT (Contd…)</vt:lpstr>
      <vt:lpstr>WHAT IS CASE MANAGEMENT?</vt:lpstr>
      <vt:lpstr>CASE MANAGEMENT - for what?</vt:lpstr>
      <vt:lpstr>Lord Woolf Report</vt:lpstr>
      <vt:lpstr>Lord Woolf Report - Applicability</vt:lpstr>
      <vt:lpstr>Ambit of Case Management</vt:lpstr>
      <vt:lpstr>STAGES OF CASE MANAGEMENT</vt:lpstr>
      <vt:lpstr>STAGES OF CASE MANAGEMENT (Contd…)</vt:lpstr>
      <vt:lpstr>STAGES OF CASE MANAGEMENT (Contd…)</vt:lpstr>
      <vt:lpstr>ASPECTS OF COURT MANAGEMENT</vt:lpstr>
      <vt:lpstr>ASPECTS OF COURT MANAGEMENT (Contd…)</vt:lpstr>
      <vt:lpstr>REQUIREMENTS FOR EFFECTIVE MANAGEMENT</vt:lpstr>
      <vt:lpstr>Slide 26</vt:lpstr>
    </vt:vector>
  </TitlesOfParts>
  <Company>High Court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MANAGEMENT &amp; COURT MANAGEMENT</dc:title>
  <dc:creator>Ruby</dc:creator>
  <cp:lastModifiedBy>High Court</cp:lastModifiedBy>
  <cp:revision>4</cp:revision>
  <dcterms:created xsi:type="dcterms:W3CDTF">2011-07-25T16:49:00Z</dcterms:created>
  <dcterms:modified xsi:type="dcterms:W3CDTF">2012-01-29T12:37:12Z</dcterms:modified>
</cp:coreProperties>
</file>